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e-DE"/>
              <a:t>Mastertitelformat bearbeiten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7/14/2025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e-DE"/>
              <a:t>Mastertitelformat bearbeiten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dirty="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e-DE"/>
              <a:t>Mastertitelformat bearbeiten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e-DE"/>
              <a:t>Mastertitelformat bearbeiten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447191" y="2824269"/>
            <a:ext cx="4645152" cy="26444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412362" y="2821491"/>
            <a:ext cx="4645152" cy="263737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e-DE"/>
              <a:t>Mastertitelformat bearbeiten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7/14/2025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7/14/2025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4C4610-218E-F990-C6F1-8EC0CA3C70BB}"/>
              </a:ext>
            </a:extLst>
          </p:cNvPr>
          <p:cNvSpPr>
            <a:spLocks noGrp="1"/>
          </p:cNvSpPr>
          <p:nvPr>
            <p:ph type="ctrTitle"/>
          </p:nvPr>
        </p:nvSpPr>
        <p:spPr>
          <a:xfrm>
            <a:off x="2417780" y="1698942"/>
            <a:ext cx="8637073" cy="1319465"/>
          </a:xfrm>
        </p:spPr>
        <p:txBody>
          <a:bodyPr/>
          <a:lstStyle/>
          <a:p>
            <a:r>
              <a:rPr lang="de-DE" dirty="0"/>
              <a:t> Visionswerkstatt</a:t>
            </a:r>
          </a:p>
        </p:txBody>
      </p:sp>
      <p:sp>
        <p:nvSpPr>
          <p:cNvPr id="3" name="Untertitel 2">
            <a:extLst>
              <a:ext uri="{FF2B5EF4-FFF2-40B4-BE49-F238E27FC236}">
                <a16:creationId xmlns:a16="http://schemas.microsoft.com/office/drawing/2014/main" id="{C0F5D175-D737-C734-609D-42FA6B09A5D0}"/>
              </a:ext>
            </a:extLst>
          </p:cNvPr>
          <p:cNvSpPr>
            <a:spLocks noGrp="1"/>
          </p:cNvSpPr>
          <p:nvPr>
            <p:ph type="subTitle" idx="1"/>
          </p:nvPr>
        </p:nvSpPr>
        <p:spPr/>
        <p:txBody>
          <a:bodyPr/>
          <a:lstStyle/>
          <a:p>
            <a:r>
              <a:rPr lang="de-DE" dirty="0"/>
              <a:t>Evangelischer Kirchenkreis Potsdam</a:t>
            </a:r>
          </a:p>
        </p:txBody>
      </p:sp>
    </p:spTree>
    <p:extLst>
      <p:ext uri="{BB962C8B-B14F-4D97-AF65-F5344CB8AC3E}">
        <p14:creationId xmlns:p14="http://schemas.microsoft.com/office/powerpoint/2010/main" val="3727188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7AD191-B201-D7C9-C82A-A4771F39C3E9}"/>
              </a:ext>
            </a:extLst>
          </p:cNvPr>
          <p:cNvSpPr>
            <a:spLocks noGrp="1"/>
          </p:cNvSpPr>
          <p:nvPr>
            <p:ph type="title"/>
          </p:nvPr>
        </p:nvSpPr>
        <p:spPr/>
        <p:txBody>
          <a:bodyPr/>
          <a:lstStyle/>
          <a:p>
            <a:r>
              <a:rPr lang="de-DE" dirty="0"/>
              <a:t>Und jetzt?</a:t>
            </a:r>
          </a:p>
        </p:txBody>
      </p:sp>
      <p:sp>
        <p:nvSpPr>
          <p:cNvPr id="3" name="Textfeld 2">
            <a:extLst>
              <a:ext uri="{FF2B5EF4-FFF2-40B4-BE49-F238E27FC236}">
                <a16:creationId xmlns:a16="http://schemas.microsoft.com/office/drawing/2014/main" id="{D550B645-1B42-28DA-65B1-0A477BC07190}"/>
              </a:ext>
            </a:extLst>
          </p:cNvPr>
          <p:cNvSpPr txBox="1"/>
          <p:nvPr/>
        </p:nvSpPr>
        <p:spPr>
          <a:xfrm>
            <a:off x="1447060" y="2183907"/>
            <a:ext cx="9650027" cy="3416320"/>
          </a:xfrm>
          <a:prstGeom prst="rect">
            <a:avLst/>
          </a:prstGeom>
          <a:noFill/>
        </p:spPr>
        <p:txBody>
          <a:bodyPr wrap="square" rtlCol="0">
            <a:spAutoFit/>
          </a:bodyPr>
          <a:lstStyle/>
          <a:p>
            <a:r>
              <a:rPr lang="de-DE" dirty="0"/>
              <a:t>Unsere derzeitige Arbeits- und Organisationsstruktur werden wir personell und finanziell perspektivisch nicht halten können.</a:t>
            </a:r>
          </a:p>
          <a:p>
            <a:endParaRPr lang="de-DE" dirty="0"/>
          </a:p>
          <a:p>
            <a:r>
              <a:rPr lang="de-DE" dirty="0"/>
              <a:t>Aber:</a:t>
            </a:r>
          </a:p>
          <a:p>
            <a:r>
              <a:rPr lang="de-DE" dirty="0"/>
              <a:t>Wir können gestalten.</a:t>
            </a:r>
          </a:p>
          <a:p>
            <a:r>
              <a:rPr lang="de-DE" dirty="0"/>
              <a:t>Wir haben die Chance, uns miteinander darüber zu verständigen, wie wir als Kirche künftig „Licht und Salz“ sein wollen.</a:t>
            </a:r>
          </a:p>
          <a:p>
            <a:r>
              <a:rPr lang="de-DE" dirty="0"/>
              <a:t>Wir haben engagierte ehrenamtlich und berufliche Menschen, die sich schon Gedanken dazu gemacht haben.</a:t>
            </a:r>
          </a:p>
          <a:p>
            <a:r>
              <a:rPr lang="de-DE" dirty="0"/>
              <a:t>Wir dürfen uns gegenseitig unterstellen, das Gute für die Kirche zu wollen.</a:t>
            </a:r>
          </a:p>
          <a:p>
            <a:endParaRPr lang="de-DE" dirty="0"/>
          </a:p>
          <a:p>
            <a:r>
              <a:rPr lang="de-DE" dirty="0"/>
              <a:t>Also: auf in die Zukunft. Wir. Jetzt. Gemeinsam.</a:t>
            </a:r>
          </a:p>
        </p:txBody>
      </p:sp>
    </p:spTree>
    <p:extLst>
      <p:ext uri="{BB962C8B-B14F-4D97-AF65-F5344CB8AC3E}">
        <p14:creationId xmlns:p14="http://schemas.microsoft.com/office/powerpoint/2010/main" val="1171023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0BA07A-002F-24A1-67FF-5E25735F51D7}"/>
              </a:ext>
            </a:extLst>
          </p:cNvPr>
          <p:cNvSpPr>
            <a:spLocks noGrp="1"/>
          </p:cNvSpPr>
          <p:nvPr>
            <p:ph type="title"/>
          </p:nvPr>
        </p:nvSpPr>
        <p:spPr/>
        <p:txBody>
          <a:bodyPr/>
          <a:lstStyle/>
          <a:p>
            <a:r>
              <a:rPr lang="de-DE" dirty="0"/>
              <a:t>Ausgangslage Herbst 2018</a:t>
            </a:r>
          </a:p>
        </p:txBody>
      </p:sp>
      <p:sp>
        <p:nvSpPr>
          <p:cNvPr id="3" name="Inhaltsplatzhalter 2">
            <a:extLst>
              <a:ext uri="{FF2B5EF4-FFF2-40B4-BE49-F238E27FC236}">
                <a16:creationId xmlns:a16="http://schemas.microsoft.com/office/drawing/2014/main" id="{1AFEE9FE-AC23-831C-790E-3E76B7BF5F99}"/>
              </a:ext>
            </a:extLst>
          </p:cNvPr>
          <p:cNvSpPr>
            <a:spLocks noGrp="1"/>
          </p:cNvSpPr>
          <p:nvPr>
            <p:ph sz="half" idx="1"/>
          </p:nvPr>
        </p:nvSpPr>
        <p:spPr/>
        <p:txBody>
          <a:bodyPr/>
          <a:lstStyle/>
          <a:p>
            <a:r>
              <a:rPr lang="de-DE" b="1" dirty="0"/>
              <a:t>Brief der Kirchenleitung </a:t>
            </a:r>
            <a:r>
              <a:rPr lang="de-DE" dirty="0"/>
              <a:t>an die drei Kirchenkreise Falkensee, Nauen-Rathenow und Potsdam mit der Aufforderung, einen Plan zur Fusion vorzulegen</a:t>
            </a:r>
          </a:p>
        </p:txBody>
      </p:sp>
      <p:sp>
        <p:nvSpPr>
          <p:cNvPr id="4" name="Inhaltsplatzhalter 3">
            <a:extLst>
              <a:ext uri="{FF2B5EF4-FFF2-40B4-BE49-F238E27FC236}">
                <a16:creationId xmlns:a16="http://schemas.microsoft.com/office/drawing/2014/main" id="{2ADDC7FB-F716-66F2-572C-63709AA3F4D1}"/>
              </a:ext>
            </a:extLst>
          </p:cNvPr>
          <p:cNvSpPr>
            <a:spLocks noGrp="1"/>
          </p:cNvSpPr>
          <p:nvPr>
            <p:ph sz="half" idx="2"/>
          </p:nvPr>
        </p:nvSpPr>
        <p:spPr/>
        <p:txBody>
          <a:bodyPr/>
          <a:lstStyle/>
          <a:p>
            <a:r>
              <a:rPr lang="de-DE" b="1" dirty="0"/>
              <a:t>Finanzprognose: </a:t>
            </a:r>
            <a:r>
              <a:rPr lang="de-DE" dirty="0"/>
              <a:t>zurück gehende Einnahmen bei sinkenden Mitgliederzahlen</a:t>
            </a:r>
          </a:p>
        </p:txBody>
      </p:sp>
    </p:spTree>
    <p:extLst>
      <p:ext uri="{BB962C8B-B14F-4D97-AF65-F5344CB8AC3E}">
        <p14:creationId xmlns:p14="http://schemas.microsoft.com/office/powerpoint/2010/main" val="409950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80B42C-47F9-E151-7A75-0BB08769BAB2}"/>
              </a:ext>
            </a:extLst>
          </p:cNvPr>
          <p:cNvSpPr>
            <a:spLocks noGrp="1"/>
          </p:cNvSpPr>
          <p:nvPr>
            <p:ph type="title"/>
          </p:nvPr>
        </p:nvSpPr>
        <p:spPr/>
        <p:txBody>
          <a:bodyPr/>
          <a:lstStyle/>
          <a:p>
            <a:r>
              <a:rPr lang="de-DE" dirty="0"/>
              <a:t>Nach Beratungen und Gesprächen 2019</a:t>
            </a:r>
          </a:p>
        </p:txBody>
      </p:sp>
      <p:sp>
        <p:nvSpPr>
          <p:cNvPr id="3" name="Inhaltsplatzhalter 2">
            <a:extLst>
              <a:ext uri="{FF2B5EF4-FFF2-40B4-BE49-F238E27FC236}">
                <a16:creationId xmlns:a16="http://schemas.microsoft.com/office/drawing/2014/main" id="{B993012C-CF64-1521-CB8B-DA2938A86B89}"/>
              </a:ext>
            </a:extLst>
          </p:cNvPr>
          <p:cNvSpPr>
            <a:spLocks noGrp="1"/>
          </p:cNvSpPr>
          <p:nvPr>
            <p:ph sz="half" idx="1"/>
          </p:nvPr>
        </p:nvSpPr>
        <p:spPr/>
        <p:txBody>
          <a:bodyPr/>
          <a:lstStyle/>
          <a:p>
            <a:r>
              <a:rPr lang="de-DE" b="1" dirty="0"/>
              <a:t>Rückmeldung an die Kirchenleitung</a:t>
            </a:r>
            <a:r>
              <a:rPr lang="de-DE" dirty="0"/>
              <a:t>: Fusion der drei Kirchenkreise ist nicht beabsichtigt; vorstellbar sei eine Fusion der Kirchenkreise Falkensee und Nauen-Rathenow sowie eine Orientierung des Kirchenkreises Potsdam Richtung Kirchenkreis Teltow-Zehlendorf</a:t>
            </a:r>
          </a:p>
        </p:txBody>
      </p:sp>
      <p:sp>
        <p:nvSpPr>
          <p:cNvPr id="4" name="Inhaltsplatzhalter 3">
            <a:extLst>
              <a:ext uri="{FF2B5EF4-FFF2-40B4-BE49-F238E27FC236}">
                <a16:creationId xmlns:a16="http://schemas.microsoft.com/office/drawing/2014/main" id="{065FAB02-68B1-5D64-B7DC-C1D35B290778}"/>
              </a:ext>
            </a:extLst>
          </p:cNvPr>
          <p:cNvSpPr>
            <a:spLocks noGrp="1"/>
          </p:cNvSpPr>
          <p:nvPr>
            <p:ph sz="half" idx="2"/>
          </p:nvPr>
        </p:nvSpPr>
        <p:spPr/>
        <p:txBody>
          <a:bodyPr/>
          <a:lstStyle/>
          <a:p>
            <a:r>
              <a:rPr lang="de-DE" dirty="0"/>
              <a:t>Der Finanzprognose wird mit einem </a:t>
            </a:r>
            <a:r>
              <a:rPr lang="de-DE" b="1" dirty="0"/>
              <a:t>Priorisierungsprozess</a:t>
            </a:r>
            <a:r>
              <a:rPr lang="de-DE" dirty="0"/>
              <a:t> auf Kirchenkreisebene durch den KKR begonnen. Dabei ging es um Einsparungen einerseits sowie die Ermöglichung bisher brach liegender Pflichtaufgaben (z.B. Kreiskantorat, Baubeauftragung)</a:t>
            </a:r>
          </a:p>
        </p:txBody>
      </p:sp>
    </p:spTree>
    <p:extLst>
      <p:ext uri="{BB962C8B-B14F-4D97-AF65-F5344CB8AC3E}">
        <p14:creationId xmlns:p14="http://schemas.microsoft.com/office/powerpoint/2010/main" val="1265918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0ACE3B-5963-7949-EFB0-7A53FE793630}"/>
              </a:ext>
            </a:extLst>
          </p:cNvPr>
          <p:cNvSpPr>
            <a:spLocks noGrp="1"/>
          </p:cNvSpPr>
          <p:nvPr>
            <p:ph type="title"/>
          </p:nvPr>
        </p:nvSpPr>
        <p:spPr/>
        <p:txBody>
          <a:bodyPr/>
          <a:lstStyle/>
          <a:p>
            <a:r>
              <a:rPr lang="de-DE" dirty="0"/>
              <a:t>2020-2022 (Prozessverzögerung durch die Pandemie)</a:t>
            </a:r>
          </a:p>
        </p:txBody>
      </p:sp>
      <p:sp>
        <p:nvSpPr>
          <p:cNvPr id="3" name="Inhaltsplatzhalter 2">
            <a:extLst>
              <a:ext uri="{FF2B5EF4-FFF2-40B4-BE49-F238E27FC236}">
                <a16:creationId xmlns:a16="http://schemas.microsoft.com/office/drawing/2014/main" id="{1FE5DB57-326F-1A41-95DF-6C57A299EE18}"/>
              </a:ext>
            </a:extLst>
          </p:cNvPr>
          <p:cNvSpPr>
            <a:spLocks noGrp="1"/>
          </p:cNvSpPr>
          <p:nvPr>
            <p:ph sz="half" idx="1"/>
          </p:nvPr>
        </p:nvSpPr>
        <p:spPr/>
        <p:txBody>
          <a:bodyPr/>
          <a:lstStyle/>
          <a:p>
            <a:r>
              <a:rPr lang="de-DE" b="1" dirty="0"/>
              <a:t>Antwort der Kirchenleitung</a:t>
            </a:r>
            <a:r>
              <a:rPr lang="de-DE" dirty="0"/>
              <a:t>: Ja zur Fusion der Kirchenkreise Falkensee und Nauen-Rathenow; Nein zur Idee des Zusammengehens der Kirchenkreise Potsdam und Zehlendorf</a:t>
            </a:r>
          </a:p>
          <a:p>
            <a:r>
              <a:rPr lang="de-DE" dirty="0"/>
              <a:t>Beginn von Strukturüberlegungen auf Sprengelebene</a:t>
            </a:r>
          </a:p>
          <a:p>
            <a:r>
              <a:rPr lang="de-DE" dirty="0"/>
              <a:t>2021: Freiburger Studie</a:t>
            </a:r>
          </a:p>
        </p:txBody>
      </p:sp>
      <p:sp>
        <p:nvSpPr>
          <p:cNvPr id="4" name="Inhaltsplatzhalter 3">
            <a:extLst>
              <a:ext uri="{FF2B5EF4-FFF2-40B4-BE49-F238E27FC236}">
                <a16:creationId xmlns:a16="http://schemas.microsoft.com/office/drawing/2014/main" id="{B0CA9ED1-7617-12B0-4E95-5DDD04286FC8}"/>
              </a:ext>
            </a:extLst>
          </p:cNvPr>
          <p:cNvSpPr>
            <a:spLocks noGrp="1"/>
          </p:cNvSpPr>
          <p:nvPr>
            <p:ph sz="half" idx="2"/>
          </p:nvPr>
        </p:nvSpPr>
        <p:spPr/>
        <p:txBody>
          <a:bodyPr/>
          <a:lstStyle/>
          <a:p>
            <a:r>
              <a:rPr lang="de-DE" dirty="0"/>
              <a:t>Erhebung der Einsparmöglichkeiten und Freisetzung finanzieller Ressourcen für die Pflichtaufgaben. Im Ergebnis </a:t>
            </a:r>
            <a:r>
              <a:rPr lang="de-DE" b="1" dirty="0"/>
              <a:t>Einsparungen in </a:t>
            </a:r>
            <a:r>
              <a:rPr lang="de-DE" dirty="0"/>
              <a:t>Klinikseelsorge, </a:t>
            </a:r>
            <a:r>
              <a:rPr lang="de-DE" dirty="0" err="1"/>
              <a:t>Geflüchtetenarbeit</a:t>
            </a:r>
            <a:r>
              <a:rPr lang="de-DE" dirty="0"/>
              <a:t>, Stadtkirchenarbeit, Pfarrstelle an der Nagelkreuzkapelle sowie Zuschüssen zu landeskirchlichen Schulpfarrstellen.</a:t>
            </a:r>
          </a:p>
        </p:txBody>
      </p:sp>
    </p:spTree>
    <p:extLst>
      <p:ext uri="{BB962C8B-B14F-4D97-AF65-F5344CB8AC3E}">
        <p14:creationId xmlns:p14="http://schemas.microsoft.com/office/powerpoint/2010/main" val="762072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86D253-00A9-F87D-F4B2-991E6B129AB7}"/>
              </a:ext>
            </a:extLst>
          </p:cNvPr>
          <p:cNvSpPr>
            <a:spLocks noGrp="1"/>
          </p:cNvSpPr>
          <p:nvPr>
            <p:ph type="title"/>
          </p:nvPr>
        </p:nvSpPr>
        <p:spPr/>
        <p:txBody>
          <a:bodyPr/>
          <a:lstStyle/>
          <a:p>
            <a:r>
              <a:rPr lang="de-DE" dirty="0"/>
              <a:t>Seit 2022</a:t>
            </a:r>
          </a:p>
        </p:txBody>
      </p:sp>
      <p:sp>
        <p:nvSpPr>
          <p:cNvPr id="3" name="Inhaltsplatzhalter 2">
            <a:extLst>
              <a:ext uri="{FF2B5EF4-FFF2-40B4-BE49-F238E27FC236}">
                <a16:creationId xmlns:a16="http://schemas.microsoft.com/office/drawing/2014/main" id="{1E091BD1-1263-48A2-F3FC-75C667E96F9C}"/>
              </a:ext>
            </a:extLst>
          </p:cNvPr>
          <p:cNvSpPr>
            <a:spLocks noGrp="1"/>
          </p:cNvSpPr>
          <p:nvPr>
            <p:ph sz="half" idx="1"/>
          </p:nvPr>
        </p:nvSpPr>
        <p:spPr/>
        <p:txBody>
          <a:bodyPr/>
          <a:lstStyle/>
          <a:p>
            <a:r>
              <a:rPr lang="de-DE" dirty="0"/>
              <a:t>Das Thema „Wie werden wir künftig Kirche sein?“ (inhaltlich, personell und strukturell) wird drängender</a:t>
            </a:r>
          </a:p>
          <a:p>
            <a:r>
              <a:rPr lang="de-DE" dirty="0"/>
              <a:t>Freiburger Studie: Halbierung der Gemeindegliederzahl bis 2060 wird durch neue Prognosen überholt (neue Untersuchungen gehen von einer Halbierung </a:t>
            </a:r>
            <a:r>
              <a:rPr lang="de-DE"/>
              <a:t>bis 2040 </a:t>
            </a:r>
            <a:r>
              <a:rPr lang="de-DE" dirty="0"/>
              <a:t>aus)</a:t>
            </a:r>
          </a:p>
        </p:txBody>
      </p:sp>
      <p:sp>
        <p:nvSpPr>
          <p:cNvPr id="4" name="Inhaltsplatzhalter 3">
            <a:extLst>
              <a:ext uri="{FF2B5EF4-FFF2-40B4-BE49-F238E27FC236}">
                <a16:creationId xmlns:a16="http://schemas.microsoft.com/office/drawing/2014/main" id="{24FD7DFE-43C6-F412-4DC9-3F089F0F354E}"/>
              </a:ext>
            </a:extLst>
          </p:cNvPr>
          <p:cNvSpPr>
            <a:spLocks noGrp="1"/>
          </p:cNvSpPr>
          <p:nvPr>
            <p:ph sz="half" idx="2"/>
          </p:nvPr>
        </p:nvSpPr>
        <p:spPr/>
        <p:txBody>
          <a:bodyPr/>
          <a:lstStyle/>
          <a:p>
            <a:r>
              <a:rPr lang="de-DE" dirty="0"/>
              <a:t>Umsetzung der Pflichtaufgaben: Ö-Arbeit, Kreiskantorat, Baubeauftragung</a:t>
            </a:r>
          </a:p>
        </p:txBody>
      </p:sp>
    </p:spTree>
    <p:extLst>
      <p:ext uri="{BB962C8B-B14F-4D97-AF65-F5344CB8AC3E}">
        <p14:creationId xmlns:p14="http://schemas.microsoft.com/office/powerpoint/2010/main" val="288497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EA7EE1-1817-362B-19A4-DCCEB1FAFDC4}"/>
              </a:ext>
            </a:extLst>
          </p:cNvPr>
          <p:cNvSpPr>
            <a:spLocks noGrp="1"/>
          </p:cNvSpPr>
          <p:nvPr>
            <p:ph type="title"/>
          </p:nvPr>
        </p:nvSpPr>
        <p:spPr>
          <a:xfrm>
            <a:off x="1451578" y="521463"/>
            <a:ext cx="9603275" cy="756921"/>
          </a:xfrm>
        </p:spPr>
        <p:txBody>
          <a:bodyPr/>
          <a:lstStyle/>
          <a:p>
            <a:r>
              <a:rPr lang="de-DE" dirty="0"/>
              <a:t>Entwicklung im Kirchenkreis Potsdam</a:t>
            </a:r>
          </a:p>
        </p:txBody>
      </p:sp>
      <p:sp>
        <p:nvSpPr>
          <p:cNvPr id="3" name="Textfeld 2">
            <a:extLst>
              <a:ext uri="{FF2B5EF4-FFF2-40B4-BE49-F238E27FC236}">
                <a16:creationId xmlns:a16="http://schemas.microsoft.com/office/drawing/2014/main" id="{0F4BCEF3-D053-5923-85F4-31B28BA220F5}"/>
              </a:ext>
            </a:extLst>
          </p:cNvPr>
          <p:cNvSpPr txBox="1"/>
          <p:nvPr/>
        </p:nvSpPr>
        <p:spPr>
          <a:xfrm>
            <a:off x="1451578" y="1526959"/>
            <a:ext cx="9603274" cy="4401205"/>
          </a:xfrm>
          <a:prstGeom prst="rect">
            <a:avLst/>
          </a:prstGeom>
          <a:noFill/>
        </p:spPr>
        <p:txBody>
          <a:bodyPr wrap="square" rtlCol="0">
            <a:spAutoFit/>
          </a:bodyPr>
          <a:lstStyle/>
          <a:p>
            <a:r>
              <a:rPr lang="de-DE" sz="1400" b="1" dirty="0"/>
              <a:t>Gemeindegliederzahlen	</a:t>
            </a:r>
            <a:r>
              <a:rPr lang="de-DE" sz="1400" dirty="0"/>
              <a:t>				2022			2023			2024		2025 (10.7.)					</a:t>
            </a:r>
          </a:p>
          <a:p>
            <a:r>
              <a:rPr lang="de-DE" sz="1400" dirty="0"/>
              <a:t>Evangelische Auferstehungskirchengemeinde			1.585			1.554			1510		1.492</a:t>
            </a:r>
          </a:p>
          <a:p>
            <a:r>
              <a:rPr lang="de-DE" sz="1400" dirty="0"/>
              <a:t>Bergholz-Rehbrücke						739			747			729		705</a:t>
            </a:r>
          </a:p>
          <a:p>
            <a:r>
              <a:rPr lang="de-DE" sz="1400" dirty="0"/>
              <a:t>Caputh								751			709			713		690</a:t>
            </a:r>
          </a:p>
          <a:p>
            <a:r>
              <a:rPr lang="de-DE" sz="1400" dirty="0"/>
              <a:t>Evangelische </a:t>
            </a:r>
            <a:r>
              <a:rPr lang="de-DE" sz="1400" dirty="0" err="1"/>
              <a:t>ErlöserKirchengem</a:t>
            </a:r>
            <a:r>
              <a:rPr lang="de-DE" sz="1400" dirty="0"/>
              <a:t>. Potsdam			2.245			2.189			2113		2.086</a:t>
            </a:r>
          </a:p>
          <a:p>
            <a:r>
              <a:rPr lang="de-DE" sz="1400" dirty="0" err="1"/>
              <a:t>FriedensKirchengem</a:t>
            </a:r>
            <a:r>
              <a:rPr lang="de-DE" sz="1400" dirty="0"/>
              <a:t>. Potsdam					1.546			1.493			1456		1.426</a:t>
            </a:r>
          </a:p>
          <a:p>
            <a:r>
              <a:rPr lang="de-DE" sz="1400" dirty="0"/>
              <a:t>Geltow								503			505			486		481</a:t>
            </a:r>
          </a:p>
          <a:p>
            <a:r>
              <a:rPr lang="de-DE" sz="1400" dirty="0"/>
              <a:t>Evangelische Kirchengem. der </a:t>
            </a:r>
            <a:r>
              <a:rPr lang="de-DE" sz="1400" dirty="0" err="1"/>
              <a:t>Hoffbauer</a:t>
            </a:r>
            <a:r>
              <a:rPr lang="de-DE" sz="1400" dirty="0"/>
              <a:t>-Stiftung		176			165			159		161</a:t>
            </a:r>
          </a:p>
          <a:p>
            <a:r>
              <a:rPr lang="de-DE" sz="1400" dirty="0"/>
              <a:t>Kirchengem. im Verein Oberlinhaus 				99			94			94		93</a:t>
            </a:r>
          </a:p>
          <a:p>
            <a:r>
              <a:rPr lang="de-DE" sz="1400" dirty="0"/>
              <a:t>Pfingst-Kirchengem. Potsdam					2.136			2.046			1958		1.926</a:t>
            </a:r>
          </a:p>
          <a:p>
            <a:r>
              <a:rPr lang="de-DE" sz="1400" dirty="0"/>
              <a:t>Evangelische Kirchengem. Babelsberg				4.241			4.142			4054		4.002</a:t>
            </a:r>
          </a:p>
          <a:p>
            <a:r>
              <a:rPr lang="de-DE" sz="1400" dirty="0"/>
              <a:t>Potsdam-Drewitz							857			835			816		808</a:t>
            </a:r>
          </a:p>
          <a:p>
            <a:r>
              <a:rPr lang="de-DE" sz="1400" dirty="0"/>
              <a:t>Evangelische St. Nikolai-Kirchengem. Potsdam		2.818			2.677			2603		2.567</a:t>
            </a:r>
          </a:p>
          <a:p>
            <a:r>
              <a:rPr lang="de-DE" sz="1400" dirty="0"/>
              <a:t>Evangelische Stern-Kirchengem. Potsdam			1.418			1.379			1330		1.305</a:t>
            </a:r>
          </a:p>
          <a:p>
            <a:r>
              <a:rPr lang="de-DE" sz="1400" dirty="0"/>
              <a:t>Potsdam-Bornstedt						1.441			1.396			1350		1.330</a:t>
            </a:r>
          </a:p>
          <a:p>
            <a:r>
              <a:rPr lang="de-DE" sz="1400" dirty="0"/>
              <a:t>Eiche									703			670			669		663</a:t>
            </a:r>
          </a:p>
          <a:p>
            <a:r>
              <a:rPr lang="de-DE" sz="1400" dirty="0"/>
              <a:t>Evangelische Trinitatis-Kirchengem. Potsdam			968			930			907		889</a:t>
            </a:r>
          </a:p>
          <a:p>
            <a:r>
              <a:rPr lang="de-DE" sz="1400" b="1" dirty="0"/>
              <a:t>KK Potsdam							22.226		21.531		20.947	20.624</a:t>
            </a:r>
          </a:p>
          <a:p>
            <a:r>
              <a:rPr lang="de-DE" sz="1400" dirty="0"/>
              <a:t>										 		(-3,13%)		(-2,71%)	(-1,54%)</a:t>
            </a:r>
          </a:p>
        </p:txBody>
      </p:sp>
    </p:spTree>
    <p:extLst>
      <p:ext uri="{BB962C8B-B14F-4D97-AF65-F5344CB8AC3E}">
        <p14:creationId xmlns:p14="http://schemas.microsoft.com/office/powerpoint/2010/main" val="2761077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822B01-2D95-3B97-E564-BF5196F4B03D}"/>
              </a:ext>
            </a:extLst>
          </p:cNvPr>
          <p:cNvSpPr>
            <a:spLocks noGrp="1"/>
          </p:cNvSpPr>
          <p:nvPr>
            <p:ph type="title"/>
          </p:nvPr>
        </p:nvSpPr>
        <p:spPr/>
        <p:txBody>
          <a:bodyPr/>
          <a:lstStyle/>
          <a:p>
            <a:r>
              <a:rPr lang="de-DE" dirty="0"/>
              <a:t>Entwicklung im Kirchenkreis Potsdam</a:t>
            </a:r>
            <a:br>
              <a:rPr lang="de-DE" dirty="0"/>
            </a:br>
            <a:endParaRPr lang="de-DE" dirty="0"/>
          </a:p>
        </p:txBody>
      </p:sp>
      <p:sp>
        <p:nvSpPr>
          <p:cNvPr id="3" name="Textfeld 2">
            <a:extLst>
              <a:ext uri="{FF2B5EF4-FFF2-40B4-BE49-F238E27FC236}">
                <a16:creationId xmlns:a16="http://schemas.microsoft.com/office/drawing/2014/main" id="{B1645162-C0EB-AAE2-DFDF-EBCEFDEBCCD8}"/>
              </a:ext>
            </a:extLst>
          </p:cNvPr>
          <p:cNvSpPr txBox="1"/>
          <p:nvPr/>
        </p:nvSpPr>
        <p:spPr>
          <a:xfrm>
            <a:off x="1422583" y="1420427"/>
            <a:ext cx="9632271" cy="3385542"/>
          </a:xfrm>
          <a:prstGeom prst="rect">
            <a:avLst/>
          </a:prstGeom>
          <a:noFill/>
        </p:spPr>
        <p:txBody>
          <a:bodyPr wrap="square" rtlCol="0">
            <a:spAutoFit/>
          </a:bodyPr>
          <a:lstStyle/>
          <a:p>
            <a:r>
              <a:rPr lang="de-DE" b="1" dirty="0"/>
              <a:t>Rückgang personeller Ressourcen</a:t>
            </a:r>
          </a:p>
          <a:p>
            <a:endParaRPr lang="de-DE" dirty="0"/>
          </a:p>
          <a:p>
            <a:endParaRPr lang="de-DE" dirty="0"/>
          </a:p>
          <a:p>
            <a:pPr marL="285750" indent="-285750">
              <a:buFont typeface="Arial" panose="020B0604020202020204" pitchFamily="34" charset="0"/>
              <a:buChar char="•"/>
            </a:pPr>
            <a:r>
              <a:rPr lang="de-DE" dirty="0"/>
              <a:t>Sinkende Gemeindegliederzahl bedeutet sinkende Zahl von ehrenamtlich engagierten Menschen.</a:t>
            </a:r>
          </a:p>
          <a:p>
            <a:r>
              <a:rPr lang="de-DE" sz="1400" dirty="0"/>
              <a:t>Bsp. KG: keine ausreichende Zahl von Kandidierenden für die Wahlen zum GKR; immer wieder reduzieren GKR aus Not die Anzahl der Plätze</a:t>
            </a:r>
          </a:p>
          <a:p>
            <a:r>
              <a:rPr lang="de-DE" sz="1400" dirty="0"/>
              <a:t>Bsp. KK: Vorsitz im KSA / KFA: 2 Jahre lang waren die Vorsitze vakant</a:t>
            </a:r>
          </a:p>
          <a:p>
            <a:endParaRPr lang="de-DE" dirty="0"/>
          </a:p>
          <a:p>
            <a:pPr marL="285750" indent="-285750">
              <a:buFont typeface="Arial" panose="020B0604020202020204" pitchFamily="34" charset="0"/>
              <a:buChar char="•"/>
            </a:pPr>
            <a:r>
              <a:rPr lang="de-DE" dirty="0"/>
              <a:t>Rückgang der Anzahl von Personen in der Gemeindepädagogik im Pfarrdienst und in der Kirchenmusik</a:t>
            </a:r>
          </a:p>
          <a:p>
            <a:r>
              <a:rPr lang="de-DE" sz="1400" dirty="0"/>
              <a:t>(Seit Jahren schon weniger gemeindepädagogisch Mitarbeitenden; jetzt: weniger Pfarrpersonen; künftig: weniger Personen in der Kirchenmusik</a:t>
            </a:r>
          </a:p>
          <a:p>
            <a:endParaRPr lang="de-DE" dirty="0"/>
          </a:p>
        </p:txBody>
      </p:sp>
    </p:spTree>
    <p:extLst>
      <p:ext uri="{BB962C8B-B14F-4D97-AF65-F5344CB8AC3E}">
        <p14:creationId xmlns:p14="http://schemas.microsoft.com/office/powerpoint/2010/main" val="3580755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E18C4A-9318-2CAD-6644-65A493CF80CF}"/>
              </a:ext>
            </a:extLst>
          </p:cNvPr>
          <p:cNvSpPr>
            <a:spLocks noGrp="1"/>
          </p:cNvSpPr>
          <p:nvPr>
            <p:ph type="title"/>
          </p:nvPr>
        </p:nvSpPr>
        <p:spPr/>
        <p:txBody>
          <a:bodyPr/>
          <a:lstStyle/>
          <a:p>
            <a:r>
              <a:rPr lang="de-DE" dirty="0"/>
              <a:t>Entwicklung im Kirchenkreis Potsdam</a:t>
            </a:r>
          </a:p>
        </p:txBody>
      </p:sp>
      <p:sp>
        <p:nvSpPr>
          <p:cNvPr id="3" name="Textfeld 2">
            <a:extLst>
              <a:ext uri="{FF2B5EF4-FFF2-40B4-BE49-F238E27FC236}">
                <a16:creationId xmlns:a16="http://schemas.microsoft.com/office/drawing/2014/main" id="{B5B1A3D9-C604-5453-D75B-A69E34BE0957}"/>
              </a:ext>
            </a:extLst>
          </p:cNvPr>
          <p:cNvSpPr txBox="1"/>
          <p:nvPr/>
        </p:nvSpPr>
        <p:spPr>
          <a:xfrm>
            <a:off x="1451579" y="1438183"/>
            <a:ext cx="8908662" cy="2862322"/>
          </a:xfrm>
          <a:prstGeom prst="rect">
            <a:avLst/>
          </a:prstGeom>
          <a:noFill/>
        </p:spPr>
        <p:txBody>
          <a:bodyPr wrap="square" rtlCol="0">
            <a:spAutoFit/>
          </a:bodyPr>
          <a:lstStyle/>
          <a:p>
            <a:r>
              <a:rPr lang="de-DE" b="1" dirty="0"/>
              <a:t>Finanzielle Entwicklung</a:t>
            </a:r>
          </a:p>
          <a:p>
            <a:endParaRPr lang="de-DE" dirty="0"/>
          </a:p>
          <a:p>
            <a:pPr marL="285750" indent="-285750">
              <a:buFont typeface="Arial" panose="020B0604020202020204" pitchFamily="34" charset="0"/>
              <a:buChar char="•"/>
            </a:pPr>
            <a:r>
              <a:rPr lang="de-DE" dirty="0"/>
              <a:t>Sinkende GG-Zahlen führen zu sinkenden Kirchensteuermitteln</a:t>
            </a:r>
          </a:p>
          <a:p>
            <a:pPr marL="285750" indent="-285750">
              <a:buFont typeface="Arial" panose="020B0604020202020204" pitchFamily="34" charset="0"/>
              <a:buChar char="•"/>
            </a:pPr>
            <a:r>
              <a:rPr lang="de-DE" dirty="0"/>
              <a:t>Höhere Versorgungsrückstellungen</a:t>
            </a:r>
          </a:p>
          <a:p>
            <a:pPr marL="285750" indent="-285750">
              <a:buFont typeface="Arial" panose="020B0604020202020204" pitchFamily="34" charset="0"/>
              <a:buChar char="•"/>
            </a:pPr>
            <a:r>
              <a:rPr lang="de-DE" dirty="0"/>
              <a:t>Synodaler Ausgleich innerhalb der EKD von bisher empfangender zu jetzt gebender Landeskirche</a:t>
            </a:r>
          </a:p>
          <a:p>
            <a:endParaRPr lang="de-DE" dirty="0"/>
          </a:p>
          <a:p>
            <a:pPr marL="285750" indent="-285750">
              <a:buFont typeface="Arial" panose="020B0604020202020204" pitchFamily="34" charset="0"/>
              <a:buChar char="•"/>
            </a:pPr>
            <a:r>
              <a:rPr lang="de-DE" dirty="0"/>
              <a:t>Gleichzeitig:</a:t>
            </a:r>
          </a:p>
          <a:p>
            <a:r>
              <a:rPr lang="de-DE" dirty="0"/>
              <a:t>	Steigerung der Personalkosten um 3% p.a.</a:t>
            </a:r>
          </a:p>
          <a:p>
            <a:r>
              <a:rPr lang="de-DE" dirty="0"/>
              <a:t>	Steigerung der Sachkosten um 2% p.a.</a:t>
            </a:r>
          </a:p>
        </p:txBody>
      </p:sp>
    </p:spTree>
    <p:extLst>
      <p:ext uri="{BB962C8B-B14F-4D97-AF65-F5344CB8AC3E}">
        <p14:creationId xmlns:p14="http://schemas.microsoft.com/office/powerpoint/2010/main" val="2740092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A9E5A-0D33-B46F-9F45-2782AFBECAD6}"/>
              </a:ext>
            </a:extLst>
          </p:cNvPr>
          <p:cNvSpPr>
            <a:spLocks noGrp="1"/>
          </p:cNvSpPr>
          <p:nvPr>
            <p:ph type="title"/>
          </p:nvPr>
        </p:nvSpPr>
        <p:spPr/>
        <p:txBody>
          <a:bodyPr/>
          <a:lstStyle/>
          <a:p>
            <a:r>
              <a:rPr lang="de-DE" dirty="0"/>
              <a:t>Entwicklung im Kirchenkreis Potsdam</a:t>
            </a:r>
          </a:p>
        </p:txBody>
      </p:sp>
      <p:sp>
        <p:nvSpPr>
          <p:cNvPr id="3" name="Textfeld 2">
            <a:extLst>
              <a:ext uri="{FF2B5EF4-FFF2-40B4-BE49-F238E27FC236}">
                <a16:creationId xmlns:a16="http://schemas.microsoft.com/office/drawing/2014/main" id="{F2A8147B-5666-BAD3-76AC-3999826A929F}"/>
              </a:ext>
            </a:extLst>
          </p:cNvPr>
          <p:cNvSpPr txBox="1"/>
          <p:nvPr/>
        </p:nvSpPr>
        <p:spPr>
          <a:xfrm>
            <a:off x="1451579" y="2183907"/>
            <a:ext cx="9938471" cy="369332"/>
          </a:xfrm>
          <a:prstGeom prst="rect">
            <a:avLst/>
          </a:prstGeom>
          <a:noFill/>
        </p:spPr>
        <p:txBody>
          <a:bodyPr wrap="square" rtlCol="0">
            <a:spAutoFit/>
          </a:bodyPr>
          <a:lstStyle/>
          <a:p>
            <a:r>
              <a:rPr lang="de-DE" dirty="0"/>
              <a:t>			</a:t>
            </a:r>
            <a:endParaRPr lang="de-DE" sz="1400" dirty="0"/>
          </a:p>
        </p:txBody>
      </p:sp>
      <p:sp>
        <p:nvSpPr>
          <p:cNvPr id="5" name="Textfeld 4">
            <a:extLst>
              <a:ext uri="{FF2B5EF4-FFF2-40B4-BE49-F238E27FC236}">
                <a16:creationId xmlns:a16="http://schemas.microsoft.com/office/drawing/2014/main" id="{06EDAF4E-4DF8-3B1D-E944-7F6264793DAE}"/>
              </a:ext>
            </a:extLst>
          </p:cNvPr>
          <p:cNvSpPr txBox="1"/>
          <p:nvPr/>
        </p:nvSpPr>
        <p:spPr>
          <a:xfrm>
            <a:off x="1544715" y="1491449"/>
            <a:ext cx="8300621" cy="3877985"/>
          </a:xfrm>
          <a:prstGeom prst="rect">
            <a:avLst/>
          </a:prstGeom>
          <a:noFill/>
        </p:spPr>
        <p:txBody>
          <a:bodyPr wrap="square" rtlCol="0">
            <a:spAutoFit/>
          </a:bodyPr>
          <a:lstStyle/>
          <a:p>
            <a:r>
              <a:rPr lang="de-DE" sz="1400" b="1" dirty="0"/>
              <a:t>Gestiegene Anforderungen:</a:t>
            </a:r>
          </a:p>
          <a:p>
            <a:endParaRPr lang="de-DE" dirty="0"/>
          </a:p>
          <a:p>
            <a:r>
              <a:rPr lang="de-DE" sz="1400" dirty="0"/>
              <a:t>Digitalisierung (LKI, digitale Eingangsrechnung)</a:t>
            </a:r>
          </a:p>
          <a:p>
            <a:r>
              <a:rPr lang="de-DE" sz="1400" dirty="0"/>
              <a:t>Antragswesen</a:t>
            </a:r>
          </a:p>
          <a:p>
            <a:r>
              <a:rPr lang="de-DE" sz="1400" dirty="0"/>
              <a:t>Arbeits-, Daten-, Brandschutz</a:t>
            </a:r>
          </a:p>
          <a:p>
            <a:r>
              <a:rPr lang="de-DE" sz="1400" dirty="0"/>
              <a:t>Immobilienbewirtschaftung</a:t>
            </a:r>
          </a:p>
          <a:p>
            <a:r>
              <a:rPr lang="de-DE" sz="1400" dirty="0"/>
              <a:t>Klimaertüchtigung der Gebäude</a:t>
            </a:r>
          </a:p>
          <a:p>
            <a:r>
              <a:rPr lang="de-DE" sz="1400" dirty="0"/>
              <a:t>Geschäftsführung</a:t>
            </a:r>
          </a:p>
          <a:p>
            <a:r>
              <a:rPr lang="de-DE" sz="1400" dirty="0"/>
              <a:t>…</a:t>
            </a:r>
          </a:p>
          <a:p>
            <a:endParaRPr lang="de-DE" sz="1400" dirty="0"/>
          </a:p>
          <a:p>
            <a:r>
              <a:rPr lang="de-DE" sz="1400" dirty="0"/>
              <a:t>Bisherige Strategie:</a:t>
            </a:r>
          </a:p>
          <a:p>
            <a:r>
              <a:rPr lang="de-DE" sz="1400" dirty="0"/>
              <a:t>Wenn sich niemand zusätzlich fand, der die Arbeit machte, wurde sie den bereits Mitarbeitenden „übergeholfen“. Das wiederum führt dazu, dass immer mehr Ehrenamtliche die zunehmende Fülle von Aufgaben beklagen. Und beruflich Mitarbeitende über die Zunahme berufsfremder Aufgaben klagen.</a:t>
            </a:r>
          </a:p>
          <a:p>
            <a:endParaRPr lang="de-DE" sz="1400" dirty="0"/>
          </a:p>
          <a:p>
            <a:r>
              <a:rPr lang="de-DE" sz="1400" b="1" dirty="0"/>
              <a:t>Zu groß der Tisch, zu klein das Tuch.</a:t>
            </a:r>
          </a:p>
          <a:p>
            <a:endParaRPr lang="de-DE" dirty="0"/>
          </a:p>
        </p:txBody>
      </p:sp>
    </p:spTree>
    <p:extLst>
      <p:ext uri="{BB962C8B-B14F-4D97-AF65-F5344CB8AC3E}">
        <p14:creationId xmlns:p14="http://schemas.microsoft.com/office/powerpoint/2010/main" val="1689705147"/>
      </p:ext>
    </p:extLst>
  </p:cSld>
  <p:clrMapOvr>
    <a:masterClrMapping/>
  </p:clrMapOvr>
</p:sld>
</file>

<file path=ppt/theme/theme1.xml><?xml version="1.0" encoding="utf-8"?>
<a:theme xmlns:a="http://schemas.openxmlformats.org/drawingml/2006/main" name="Katalog">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TM10001114[[fn=Katalog]]</Template>
  <TotalTime>0</TotalTime>
  <Words>943</Words>
  <Application>Microsoft Office PowerPoint</Application>
  <PresentationFormat>Breitbild</PresentationFormat>
  <Paragraphs>83</Paragraphs>
  <Slides>10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10</vt:i4>
      </vt:variant>
    </vt:vector>
  </HeadingPairs>
  <TitlesOfParts>
    <vt:vector size="13" baseType="lpstr">
      <vt:lpstr>Arial</vt:lpstr>
      <vt:lpstr>Gill Sans MT</vt:lpstr>
      <vt:lpstr>Katalog</vt:lpstr>
      <vt:lpstr> Visionswerkstatt</vt:lpstr>
      <vt:lpstr>Ausgangslage Herbst 2018</vt:lpstr>
      <vt:lpstr>Nach Beratungen und Gesprächen 2019</vt:lpstr>
      <vt:lpstr>2020-2022 (Prozessverzögerung durch die Pandemie)</vt:lpstr>
      <vt:lpstr>Seit 2022</vt:lpstr>
      <vt:lpstr>Entwicklung im Kirchenkreis Potsdam</vt:lpstr>
      <vt:lpstr>Entwicklung im Kirchenkreis Potsdam </vt:lpstr>
      <vt:lpstr>Entwicklung im Kirchenkreis Potsdam</vt:lpstr>
      <vt:lpstr>Entwicklung im Kirchenkreis Potsdam</vt:lpstr>
      <vt:lpstr>Und jetzt?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Angelika Zädow</dc:creator>
  <cp:lastModifiedBy>Angelika Zädow</cp:lastModifiedBy>
  <cp:revision>5</cp:revision>
  <dcterms:created xsi:type="dcterms:W3CDTF">2025-07-11T08:17:27Z</dcterms:created>
  <dcterms:modified xsi:type="dcterms:W3CDTF">2025-07-14T12:25:52Z</dcterms:modified>
</cp:coreProperties>
</file>